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6" r:id="rId9"/>
    <p:sldId id="268" r:id="rId10"/>
    <p:sldId id="269" r:id="rId11"/>
    <p:sldId id="270" r:id="rId12"/>
    <p:sldId id="274" r:id="rId13"/>
    <p:sldId id="273" r:id="rId14"/>
    <p:sldId id="275" r:id="rId15"/>
    <p:sldId id="271" r:id="rId16"/>
    <p:sldId id="272" r:id="rId17"/>
    <p:sldId id="277" r:id="rId18"/>
    <p:sldId id="276" r:id="rId19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528" autoAdjust="0"/>
  </p:normalViewPr>
  <p:slideViewPr>
    <p:cSldViewPr snapToGrid="0">
      <p:cViewPr varScale="1">
        <p:scale>
          <a:sx n="67" d="100"/>
          <a:sy n="67" d="100"/>
        </p:scale>
        <p:origin x="129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9F973-9A5A-4170-81CA-945CC96DBAD5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FDDF-EA41-434B-9F51-E2277C07827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4846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46099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0342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https://habr.com/ru/post/344288/</a:t>
            </a:r>
            <a:endParaRPr lang="ru-RU" dirty="0"/>
          </a:p>
          <a:p>
            <a:endParaRPr lang="ru-RU" dirty="0"/>
          </a:p>
          <a:p>
            <a:pPr algn="l">
              <a:buFont typeface="+mj-lt"/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Итак, для того, чтобы в полной мере понимать, что происходит “под капотом” при использовании API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Arrays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API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Collections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достаточно владеть следующими алгоритмами: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1.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быстрая сортировка с двумя опорными точками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быстрая сортировка с одной опорной точкой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сортировка подсчетом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«простая» сортировка вставками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бинарная сортировка вставками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парная сортировка вставками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сортировка слиянием (версия Тима Петерса)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бинарный поиск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индексированный бинарный поиск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итеративный бинарный поиск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8984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809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В случае наличия элементов с одинаковыми значениями, в упорядоченной последовательности они располагаются рядом друг за другом в любом порядке. Однако иногда бывает полезно сохранять первоначальный порядок элементов с одинаковыми значениями.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В алгоритмах сортировки лишь часть данных используется в качестве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ключа сортировки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.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Ключом сортировки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называется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атрибут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(или несколько атрибутов), по значению которого определяется порядок элементов. Таким образом, при написании алгоритмов сортировок массивов следует учесть, что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ключ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полностью или частично совпадает с данными.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Практически каждый 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алгоритм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 сортировки можно разбить на 3 части: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сравнение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, определяющее упорядоченность пары элементов;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перестановку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, меняющую местами пару элементов;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собственно 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сортирующий алгоритм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, который осуществляет сравнение и перестановку элементов до тех пор, пока все элементы</a:t>
            </a:r>
            <a:r>
              <a:rPr lang="ru-RU" b="0" i="1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множества не будут упорядочены.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9575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Все разнообразие и многообразие алгоритмов сортировок можно классифицировать по различным признакам, например, по устойчивости, по поведению, по использованию операций сравнения, по потребности в дополнительной памяти, по потребности в знаниях о структуре данных, выходящих за рамки операции сравнения, и другие.</a:t>
            </a:r>
            <a:endParaRPr lang="ru-RU" sz="1200" b="0" i="0" dirty="0">
              <a:solidFill>
                <a:srgbClr val="000000"/>
              </a:solidFill>
              <a:effectLst/>
              <a:latin typeface="lucida grande"/>
              <a:cs typeface="+mn-cs"/>
            </a:endParaRPr>
          </a:p>
          <a:p>
            <a:pPr algn="l"/>
            <a:r>
              <a:rPr lang="ru-RU" sz="1200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внутренней сортировке данные размещаются в оперативной памяти, например в массиве. При внешней сортировке данные находятся во внешней памяти. К внешней сортировке прибегают в случаях, когда невозможно разместить в оперативной памяти все данные.</a:t>
            </a:r>
          </a:p>
          <a:p>
            <a:pPr algn="l"/>
            <a:r>
              <a:rPr lang="ru-RU" altLang="ru-BY" sz="1200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требованиями к программе сортировки массива являются эффективность по времени и экономное использование памяти. </a:t>
            </a:r>
          </a:p>
          <a:p>
            <a:pPr algn="l"/>
            <a:r>
              <a:rPr lang="ru-RU" b="0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Алгоритмы сортировки можно разделить на два типа: устойчивые и неустойчивые. К устойчивой сортировке относятся те алгоритмы, которые при наличии в наборе данных нескольких равных элементов в отсортированном наборе оставляют их в том же порядке, в котором эти элементы были в исходном наборе.</a:t>
            </a:r>
            <a:endParaRPr lang="ru-RU" altLang="ru-BY" sz="1200" dirty="0">
              <a:solidFill>
                <a:srgbClr val="474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3562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Принцип действий прост: обходим массив от начала до конца, попутно меняя местами неотсортированные соседние элементы. В результате первого прохода на последнее место «всплывёт» максимальный элемент. Теперь снова обходим неотсортированную часть массива (от первого элемента до предпоследнего) и меняем по пути неотсортированных соседей. Второй по величине элемент окажется на предпоследнем месте. Продолжая в том же духе, будем обходить всё уменьшающуюся неотсортированную часть массива, запихивая найденные максимумы в конец.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BY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понимания и реализации этот алгоритм — простейший, но эффективен он лишь для небольших массивов. Сложность алгоритма: </a:t>
            </a:r>
            <a:r>
              <a:rPr kumimoji="0" lang="en-US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ON2</a:t>
            </a:r>
            <a:endParaRPr kumimoji="0" lang="ru-RU" altLang="ru-BY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BY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считается учебным и практически не применяется вне учебной литературы, вместо него на практике применяются более эффективные алгоритмы сортировки. В то же время метод сортировки обменами лежит в основе некоторых более совершенных алгоритмов, таких как </a:t>
            </a:r>
            <a:r>
              <a:rPr kumimoji="0" lang="ru-RU" altLang="ru-BY" b="0" i="0" u="sng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шейкерная</a:t>
            </a:r>
            <a:r>
              <a:rPr kumimoji="0" lang="ru-RU" altLang="ru-BY" b="0" i="0" u="sng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сортировка</a:t>
            </a: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BY" b="0" i="0" u="sng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пирамидальная сортировка </a:t>
            </a: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kumimoji="0" lang="ru-RU" altLang="ru-BY" b="0" i="0" u="sng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быстрая сортировка</a:t>
            </a:r>
            <a:r>
              <a:rPr kumimoji="0" lang="ru-RU" altLang="ru-BY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BY" altLang="ru-BY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0650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Другая сортировка — сортировка выбором. Она также имеет квадратичную </a:t>
            </a:r>
            <a:r>
              <a:rPr lang="ru-RU" dirty="0"/>
              <a:t>сложность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, но об этом чуть позже. </a:t>
            </a:r>
          </a:p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Основная идея — разбить наш список на две части, отсортированную и неотсортированную. На каждом шаге алгоритма новое число перемещается из неотсортированной части в отсортированную, и так пока все числа не окажутся в отсортированной части. 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Находим минимальное неотсортированное значение.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Меняем местами это значение с первым неотсортированным значением, ставя его таким образом в конец отсортированного массива.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Если остались неотсортированные значения, возвращаемся к шагу 1.</a:t>
            </a:r>
            <a:endParaRPr lang="en-US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Несмотря на то, что количество сравнений в пузырьковой сортировке и сортировки простым выбором одинаковое, в последней количество обменов в среднем случае намного меньше, чем в пузырьковой сортировке (так как перестановки осуществляются во внешнем цикле).</a:t>
            </a:r>
            <a:endParaRPr lang="ru-RU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ru-RU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Таким образом, ожидаемая скорость алгоритма в лучшем и худшем случае — Θ(n</a:t>
            </a:r>
            <a:r>
              <a:rPr lang="ru-RU" b="0" i="0" baseline="3000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) = O(n</a:t>
            </a:r>
            <a:r>
              <a:rPr lang="ru-RU" b="0" i="0" baseline="3000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). </a:t>
            </a:r>
          </a:p>
          <a:p>
            <a:pPr algn="l"/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Не самый эффективный алгоритм! Тем не менее, для учебных целей и для небольших массивов данных — вполне применимый.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endParaRPr lang="ru-RU" b="0" i="0" dirty="0">
              <a:solidFill>
                <a:srgbClr val="172B53"/>
              </a:solidFill>
              <a:effectLst/>
              <a:latin typeface="Arial" panose="020B0604020202020204" pitchFamily="34" charset="0"/>
            </a:endParaRP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830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То есть, сортировки вставками всегда делят массив на 2 части — отсортированную и неотсортированную. Из неотсортированной части извлекается любой элемент. Поскольку другая часть массива отсортирована, то в ней достаточно быстро можно найти своё место для этого извлечённого элемента. Элемент вставляется куда нужно, в результате чего отсортированная часть массива увеличивается, а неотсортированная уменьшается. Всё. По такому принципу работают все сортировки вставками.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Самое слабое место в этом подходе — вставка элемента в отсортированную часть массива. На самом деле это непросто и на какие только ухищрения не приходится идти, чтобы выполнить этот шаг.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414141"/>
                </a:solidFill>
                <a:effectLst/>
                <a:latin typeface="comic sans ms" panose="030F0702030302020204" pitchFamily="66" charset="0"/>
              </a:rPr>
              <a:t>Время выполнения алгоритма зависит от входных данных: чем большее множество нужно отсортировать, тем большее время выполняется сортировка. Также на время выполнения влияет исходная упорядоченность массива. Так, лучшим случаем является отсортированный массив, а худшим — массив, отсортированный в порядке, обратном нужному. Временная сложность алгоритма при худшем варианте входных данных — O(n^2). </a:t>
            </a:r>
            <a:endParaRPr lang="ru-BY" dirty="0"/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8601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Быстрая сортировка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является одной из наиболее эффективных из существующих в 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Java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В её основе лежит рекурсивный алгоритм 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Quick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sort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В среднем сортировка в Java выполняется за время O(n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logn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), причём точная скорость зависит от выбора опорного элемента. </a:t>
            </a:r>
          </a:p>
          <a:p>
            <a:pPr algn="l" fontAlgn="base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Принято считать, что алгоритм быстрой сортировки Quick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sort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использует известную стратегию «разделяй и властвуй». Речь идёт о том, чтобы разбивать задачу на подзадачи до той поры, пока перед нами не будет элементарная единица. В нашем случае массив делится на несколько массивов, а каждый из них сортируется отдельно, а потом объединяется в один массив. </a:t>
            </a:r>
          </a:p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5611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Сортировка слиянием (англ. </a:t>
            </a:r>
            <a:r>
              <a:rPr lang="ru-RU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merge</a:t>
            </a:r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sort</a:t>
            </a:r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— алгоритм сортировки, который упорядочивает списки (или другие структуры данных, доступ к элементам которых можно получать только последовательно, например — потоки) в определённом порядке. Эта сортировка — хороший пример использования принципа «разделяй и властвуй». Сначала задача разбивается на несколько подзадач меньшего размера. Затем эти задачи решаются с помощью рекурсивного вызова или непосредственно, если их размер достаточно мал. Наконец, их решения комбинируются, и получается решение исходной задачи.</a:t>
            </a:r>
          </a:p>
          <a:p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Сложность: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O(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NlogN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ru-BY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7000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FDDF-EA41-434B-9F51-E2277C07827A}" type="slidenum">
              <a:rPr lang="ru-BY" smtClean="0"/>
              <a:t>10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9299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8A91-16C4-2487-C608-60A5F18B3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E4C473-F344-3B01-3499-226EDBF42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E30E8B-EEB0-2B14-A95E-24D87429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05AD6-03E6-C7A4-93F0-C96E383B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DE79E8-F587-2E0E-CFE5-C12B7F4A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5642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D3B45-6BD4-1177-02B9-F73CD97C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6535F2-F49E-7F6C-CC8E-8E6958CBC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2AE8F8-9755-B53A-893C-B6083299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73CEC1-6A99-B6E3-7342-144E1C77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D3C91A-F2D9-4B4B-DBF1-3294B7E1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755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1F1659-3433-2849-858D-9EF170FB9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E6593B-ED4D-8086-C85B-6D9979D5E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E3C05-5ACF-48DD-DF7A-FD40D2B3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757D66-1D72-1F6A-285A-F45356E4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4CF84-E257-C02A-62D3-04783A2F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5769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31B48-2B18-821B-560E-9685EDC3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6FDE3F-3E76-96C0-60F2-5A404ACF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915134-AD9B-1B5A-DFE6-5083979B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8E5C5-39D0-D418-A385-09AE1C7E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7BFF4-B493-A8A2-C0EB-B3F65302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4167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16402-D306-2E7B-261F-29129DCF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F190FA-69E5-713E-1B65-67F2F6B20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FDD334-3A04-63A0-827D-4FEE9E9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67F967-D0B4-3CCB-87D3-9A21F9AF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ADD8C0-ECFD-3493-2037-7F756FC4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9976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91795-99DB-1956-709C-2341D783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B462E5-C614-DEBF-2557-993C8F85E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53A945-A82A-3700-E413-C3C187218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7E43C0-A2BA-2A36-8292-FCED8262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AAF719-1D50-9A03-EED7-4E1DD55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6FA53D-FEED-C77F-9B3F-6D86417C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0618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9C0FC-5CE4-6235-F289-DD09F5D6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C7A59-92DD-07CC-4435-C28D33EE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7E130-BCE9-FD5F-B89F-6B7A15ABB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2E3E7A-A51F-15F8-694A-5DEB385C6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16800D-4CCD-5578-5984-FB5FF6B2B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4BA5EBC-6277-9246-66C3-2EEBE3F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E734E4-7573-DD94-B5D8-842409D7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735015-8C01-5095-E3D7-42B4D6A3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4564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482BA-4BA2-9CEF-CC9C-A8057F68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C05FC9-7E04-C248-F10B-66074577A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8FD861-D8FC-BDAB-343D-787A3D30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23213B-EDB8-78CD-EA23-C24D93BF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9384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29F89F-3698-C73C-9E96-6E154649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075AD2-30ED-F192-3CBF-0836C614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43F610-4515-4175-BE1D-2115B6DB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0893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1D04C-7269-F2A4-F368-DB08B16C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7E06A-670D-2501-30AF-DF87ACAD3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9B0491-4C7E-A518-BBE8-8E58D39C2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BBB5AB-9E36-E375-7E39-5EA0A9C7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2A7DB9-4BC1-A7E6-A6F8-61D4B91B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E9AB32-59D1-469A-C14C-38F2B5C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678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42C4F-9B1B-91AB-88FE-8A454F48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E2324-2FCE-3CCE-3658-2A69CB540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B14E4D-F7A4-1C46-6594-B12B5D89E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3C760B-D36E-1F74-0D0E-93A65212E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A82EA0-431F-9A62-4DCC-3DE72DFC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F81EBF-FE1D-2E5E-C8E8-51A6F49F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3506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C64F9-7207-51A1-F585-D648A660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DFEDA3-6F82-2A7C-0346-72BC64E2B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76F74A-8258-F6BB-DF43-9E4B5AC1D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34F73-62C0-4E39-A188-22CDBE25318D}" type="datetimeFigureOut">
              <a:rPr lang="ru-BY" smtClean="0"/>
              <a:t>17.07.2022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C19823-C6BE-1346-7413-641FBA39B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13F469-C2F4-FEFB-1E22-5D0678653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17226-FB96-44A5-B3F8-5D229F201DA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343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neerc.ifmo.ru/wiki/index.php?title=%D0%A1%D0%BE%D1%80%D1%82%D0%B8%D1%80%D0%BE%D0%B2%D0%BA%D0%B0_%D0%BF%D1%83%D0%B7%D1%8B%D1%80%D1%8C%D0%BA%D0%BE%D0%BC" TargetMode="External"/><Relationship Id="rId7" Type="http://schemas.openxmlformats.org/officeDocument/2006/relationships/hyperlink" Target="https://neerc.ifmo.ru/wiki/index.php?title=%D0%91%D1%8B%D1%81%D1%82%D1%80%D0%B0%D1%8F_%D1%81%D0%BE%D1%80%D1%82%D0%B8%D1%80%D0%BE%D0%B2%D0%BA%D0%B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erc.ifmo.ru/wiki/index.php?title=%D0%A1%D0%BE%D1%80%D1%82%D0%B8%D1%80%D0%BE%D0%B2%D0%BA%D0%B0_%D0%B2%D1%8B%D0%B1%D0%BE%D1%80%D0%BE%D0%BC" TargetMode="External"/><Relationship Id="rId5" Type="http://schemas.openxmlformats.org/officeDocument/2006/relationships/hyperlink" Target="https://neerc.ifmo.ru/wiki/index.php?title=%D0%A1%D0%BE%D1%80%D1%82%D0%B8%D1%80%D0%BE%D0%B2%D0%BA%D0%B0_%D0%A8%D0%B5%D0%BB%D0%BB%D0%B0" TargetMode="External"/><Relationship Id="rId4" Type="http://schemas.openxmlformats.org/officeDocument/2006/relationships/hyperlink" Target="https://neerc.ifmo.ru/wiki/index.php?title=%D0%A1%D0%BE%D1%80%D1%82%D0%B8%D1%80%D0%BE%D0%B2%D0%BA%D0%B0_%D0%B2%D1%81%D1%82%D0%B0%D0%B2%D0%BA%D0%B0%D0%BC%D0%B8" TargetMode="Externa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neerc.ifmo.ru/wiki/index.php?title=%D0%A1%D0%BE%D1%80%D1%82%D0%B8%D1%80%D0%BE%D0%B2%D0%BA%D0%B0_%D1%81%D0%BB%D0%B8%D1%8F%D0%BD%D0%B8%D0%B5%D0%BC" TargetMode="External"/><Relationship Id="rId7" Type="http://schemas.openxmlformats.org/officeDocument/2006/relationships/hyperlink" Target="https://neerc.ifmo.ru/wiki/index.php?title=%D0%A1%D0%BE%D1%80%D1%82%D0%B8%D1%80%D0%BE%D0%B2%D0%BA%D0%B0_%D0%BF%D0%BE%D0%B4%D1%81%D1%87%D0%B5%D1%82%D0%BE%D0%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erc.ifmo.ru/wiki/index.php?title=%D0%94%D0%B5%D1%80%D0%B5%D0%B2%D0%BE_%D0%BF%D0%BE%D0%B8%D1%81%D0%BA%D0%B0,_%D0%BD%D0%B0%D0%B8%D0%B2%D0%BD%D0%B0%D1%8F_%D1%80%D0%B5%D0%B0%D0%BB%D0%B8%D0%B7%D0%B0%D1%86%D0%B8%D1%8F" TargetMode="External"/><Relationship Id="rId5" Type="http://schemas.openxmlformats.org/officeDocument/2006/relationships/hyperlink" Target="https://neerc.ifmo.ru/wiki/index.php?title=%D0%A1%D0%BE%D1%80%D1%82%D0%B8%D1%80%D0%BE%D0%B2%D0%BA%D0%B0_%D0%BA%D1%83%D1%87%D0%B5%D0%B9" TargetMode="External"/><Relationship Id="rId4" Type="http://schemas.openxmlformats.org/officeDocument/2006/relationships/hyperlink" Target="https://neerc.ifmo.ru/wiki/index.php?title=Timsor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habr.com/ru/post/344288/" TargetMode="Externa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397A1E0-9A5B-5E86-F300-44C75D8073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A16C0A-F25F-5CD0-8F1A-C9B23524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F97212-822D-EDC0-CC68-BCEC2E0A4A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9" y="198056"/>
            <a:ext cx="2002171" cy="51581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FF927EF-4962-35AB-9FA4-56FBA3DC95A8}"/>
              </a:ext>
            </a:extLst>
          </p:cNvPr>
          <p:cNvSpPr txBox="1">
            <a:spLocks/>
          </p:cNvSpPr>
          <p:nvPr/>
        </p:nvSpPr>
        <p:spPr bwMode="auto">
          <a:xfrm>
            <a:off x="1672590" y="3224593"/>
            <a:ext cx="9144000" cy="217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600"/>
              </a:lnSpc>
              <a:spcBef>
                <a:spcPct val="0"/>
              </a:spcBef>
              <a:buFontTx/>
              <a:buNone/>
            </a:pPr>
            <a:endParaRPr lang="ru-RU" altLang="ru-RU" dirty="0"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D4728-F790-4FFE-56A2-35045004F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276" y="6316249"/>
            <a:ext cx="1470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 Narrow" panose="020B0606020202030204" pitchFamily="34" charset="0"/>
              </a:rPr>
              <a:t>года опыта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AD59B-EC95-6043-2311-B6FE2A020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536" y="6349260"/>
            <a:ext cx="1470025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None/>
            </a:pPr>
            <a:r>
              <a:rPr lang="ru-RU" sz="1600" dirty="0">
                <a:latin typeface="Arial Narrow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клиентов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C33AD-66B3-FB2D-D91E-7FA5E0ABE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144" y="6322887"/>
            <a:ext cx="1470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 Narrow" panose="020B0606020202030204" pitchFamily="34" charset="0"/>
              </a:rPr>
              <a:t>специалистов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C264C68-9307-62A1-72D8-C9665C5F9CE8}"/>
              </a:ext>
            </a:extLst>
          </p:cNvPr>
          <p:cNvSpPr txBox="1">
            <a:spLocks/>
          </p:cNvSpPr>
          <p:nvPr/>
        </p:nvSpPr>
        <p:spPr bwMode="auto">
          <a:xfrm>
            <a:off x="914400" y="4354302"/>
            <a:ext cx="10363200" cy="104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3600"/>
              </a:lnSpc>
              <a:spcBef>
                <a:spcPct val="0"/>
              </a:spcBef>
              <a:buNone/>
            </a:pPr>
            <a:r>
              <a:rPr lang="ru-RU" altLang="ru-RU" sz="3200" b="1" i="1" dirty="0">
                <a:latin typeface="Arial Narrow" panose="020B0606020202030204" pitchFamily="34" charset="0"/>
              </a:rPr>
              <a:t>АЛГОРИТМЫ СОРТИРОВКИ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53964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C486582D-2D4F-C22F-D581-822730A095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031106"/>
                  </p:ext>
                </p:extLst>
              </p:nvPr>
            </p:nvGraphicFramePr>
            <p:xfrm>
              <a:off x="172122" y="1495313"/>
              <a:ext cx="11854928" cy="5075381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2162287">
                      <a:extLst>
                        <a:ext uri="{9D8B030D-6E8A-4147-A177-3AD203B41FA5}">
                          <a16:colId xmlns:a16="http://schemas.microsoft.com/office/drawing/2014/main" val="1659754393"/>
                        </a:ext>
                      </a:extLst>
                    </a:gridCol>
                    <a:gridCol w="1011219">
                      <a:extLst>
                        <a:ext uri="{9D8B030D-6E8A-4147-A177-3AD203B41FA5}">
                          <a16:colId xmlns:a16="http://schemas.microsoft.com/office/drawing/2014/main" val="1882536945"/>
                        </a:ext>
                      </a:extLst>
                    </a:gridCol>
                    <a:gridCol w="1021977">
                      <a:extLst>
                        <a:ext uri="{9D8B030D-6E8A-4147-A177-3AD203B41FA5}">
                          <a16:colId xmlns:a16="http://schemas.microsoft.com/office/drawing/2014/main" val="3936675363"/>
                        </a:ext>
                      </a:extLst>
                    </a:gridCol>
                    <a:gridCol w="925157">
                      <a:extLst>
                        <a:ext uri="{9D8B030D-6E8A-4147-A177-3AD203B41FA5}">
                          <a16:colId xmlns:a16="http://schemas.microsoft.com/office/drawing/2014/main" val="2620410188"/>
                        </a:ext>
                      </a:extLst>
                    </a:gridCol>
                    <a:gridCol w="1000462">
                      <a:extLst>
                        <a:ext uri="{9D8B030D-6E8A-4147-A177-3AD203B41FA5}">
                          <a16:colId xmlns:a16="http://schemas.microsoft.com/office/drawing/2014/main" val="2174186804"/>
                        </a:ext>
                      </a:extLst>
                    </a:gridCol>
                    <a:gridCol w="5733826">
                      <a:extLst>
                        <a:ext uri="{9D8B030D-6E8A-4147-A177-3AD203B41FA5}">
                          <a16:colId xmlns:a16="http://schemas.microsoft.com/office/drawing/2014/main" val="3620608771"/>
                        </a:ext>
                      </a:extLst>
                    </a:gridCol>
                  </a:tblGrid>
                  <a:tr h="35776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Название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sz="1500" dirty="0">
                              <a:effectLst/>
                              <a:latin typeface="Arial Narrow" panose="020B0606020202030204" pitchFamily="34" charset="0"/>
                            </a:rPr>
                            <a:t>Время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Память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Описание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3781192"/>
                      </a:ext>
                    </a:extLst>
                  </a:tr>
                  <a:tr h="374212"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Лучшее 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Среднее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Худшее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2324319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пузырьком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Bubble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dirty="0"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dirty="0"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0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Алгоритм состоит в повторяющихся проходах по сортируемому массиву. На каждой итерации последовательно сравниваются соседние элементы, и, если порядок в паре неверный, то элементы меняют местами.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7672251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вставками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Insertion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dirty="0"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 каждом шаге алгоритма мы выбираем один из элементов входных данных и вставляем его на нужную позицию в уже отсортированной части массива до тех пор, пока весь набор входных данных не будет отсортирован.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7798009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Шелла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Shellsort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𝑙𝑜𝑔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Зависит от выбора шага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Является модификацией сортировки вставками, сортируем между собой элементы, стоящие на кратных нашему шагу местах.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9602485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выбором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Selection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 i-ом шаге алгоритма находим минимальный среди последних n−i+1, и меняем его местами с i-</a:t>
                          </a:r>
                          <a:r>
                            <a:rPr lang="ru-RU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ым</a:t>
                          </a: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 элементом в массиве.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5392245"/>
                      </a:ext>
                    </a:extLst>
                  </a:tr>
                  <a:tr h="379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Быстрая сортировка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Quick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5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ru-BY" sz="1500" b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(маловероятно)</a:t>
                          </a:r>
                          <a:endParaRPr lang="ru-RU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O(logn)(стек вызовов)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Один из самых известных и широко используемых алгоритмов сортировки. Алгоритм состоит в выборе опорного элемента, разделении массива на 2 части относительно опорного (одна — все элементы, меньшие опорного элемента, вторая — большие), и в сортировке полученных частей рекурсивным вызовом себя от них.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26249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C486582D-2D4F-C22F-D581-822730A095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031106"/>
                  </p:ext>
                </p:extLst>
              </p:nvPr>
            </p:nvGraphicFramePr>
            <p:xfrm>
              <a:off x="172122" y="1495313"/>
              <a:ext cx="11854928" cy="5075381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2162287">
                      <a:extLst>
                        <a:ext uri="{9D8B030D-6E8A-4147-A177-3AD203B41FA5}">
                          <a16:colId xmlns:a16="http://schemas.microsoft.com/office/drawing/2014/main" val="1659754393"/>
                        </a:ext>
                      </a:extLst>
                    </a:gridCol>
                    <a:gridCol w="1011219">
                      <a:extLst>
                        <a:ext uri="{9D8B030D-6E8A-4147-A177-3AD203B41FA5}">
                          <a16:colId xmlns:a16="http://schemas.microsoft.com/office/drawing/2014/main" val="1882536945"/>
                        </a:ext>
                      </a:extLst>
                    </a:gridCol>
                    <a:gridCol w="1021977">
                      <a:extLst>
                        <a:ext uri="{9D8B030D-6E8A-4147-A177-3AD203B41FA5}">
                          <a16:colId xmlns:a16="http://schemas.microsoft.com/office/drawing/2014/main" val="3936675363"/>
                        </a:ext>
                      </a:extLst>
                    </a:gridCol>
                    <a:gridCol w="925157">
                      <a:extLst>
                        <a:ext uri="{9D8B030D-6E8A-4147-A177-3AD203B41FA5}">
                          <a16:colId xmlns:a16="http://schemas.microsoft.com/office/drawing/2014/main" val="2620410188"/>
                        </a:ext>
                      </a:extLst>
                    </a:gridCol>
                    <a:gridCol w="1000462">
                      <a:extLst>
                        <a:ext uri="{9D8B030D-6E8A-4147-A177-3AD203B41FA5}">
                          <a16:colId xmlns:a16="http://schemas.microsoft.com/office/drawing/2014/main" val="2174186804"/>
                        </a:ext>
                      </a:extLst>
                    </a:gridCol>
                    <a:gridCol w="5733826">
                      <a:extLst>
                        <a:ext uri="{9D8B030D-6E8A-4147-A177-3AD203B41FA5}">
                          <a16:colId xmlns:a16="http://schemas.microsoft.com/office/drawing/2014/main" val="3620608771"/>
                        </a:ext>
                      </a:extLst>
                    </a:gridCol>
                  </a:tblGrid>
                  <a:tr h="35776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Название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sz="1500" dirty="0">
                              <a:effectLst/>
                              <a:latin typeface="Arial Narrow" panose="020B0606020202030204" pitchFamily="34" charset="0"/>
                            </a:rPr>
                            <a:t>Время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Память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lt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Описание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3781192"/>
                      </a:ext>
                    </a:extLst>
                  </a:tr>
                  <a:tr h="374212"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Лучшее 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Среднее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1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Худшее</a:t>
                          </a:r>
                          <a:endParaRPr lang="ru-RU" sz="1500" dirty="0">
                            <a:effectLst/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2324319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пузырьком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3" tooltip="Сортировка пузырьк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Bubble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11976" t="-95313" r="-754491" b="-4664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52632" t="-95313" r="-728947" b="-4664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0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Алгоритм состоит в повторяющихся проходах по сортируемому массиву. На каждой итерации последовательно сравниваются соседние элементы, и, если порядок в паре неверный, то элементы меняют местами.</a:t>
                          </a:r>
                          <a:endParaRPr lang="ru-BY" sz="1500" dirty="0">
                            <a:latin typeface="Arial Narrow" panose="020B0606020202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7672251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вставками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4" tooltip="Сортировка вставками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Insertion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11976" t="-151515" r="-754491" b="-26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52632" t="-151515" r="-728947" b="-26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 каждом шаге алгоритма мы выбираем один из элементов входных данных и вставляем его на нужную позицию в уже отсортированной части массива до тех пор, пока весь набор входных данных не будет отсортирован.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7798009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Шелла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Shellsort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5" tooltip="Сортировка Шелл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13855" t="-326772" r="-859639" b="-2401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Зависит от выбора шага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52632" t="-326772" r="-728947" b="-2401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Является модификацией сортировки вставками, сортируем между собой элементы, стоящие на кратных нашему шагу местах.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960248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Сортировка выбором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6" tooltip="Сортировка выбором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Selection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13855" t="-602222" r="-859639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11976" t="-602222" r="-754491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52632" t="-602222" r="-728947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O(1)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На i-ом шаге алгоритма находим минимальный среди последних n−i+1, и меняем его местами с i-</a:t>
                          </a:r>
                          <a:r>
                            <a:rPr lang="ru-RU" sz="1500" b="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ым</a:t>
                          </a: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 элементом в массиве.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5392245"/>
                      </a:ext>
                    </a:extLst>
                  </a:tr>
                  <a:tr h="12344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Быстрая сортировка</a:t>
                          </a:r>
                          <a:b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</a:b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(</a:t>
                          </a: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  <a:hlinkClick r:id="rId7" tooltip="Быстрая сортировка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Quick Sort)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O(n log n)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52632" t="-311330" r="-728947" b="-59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O(logn)(стек вызовов)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b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Arial Narrow" panose="020B0606020202030204" pitchFamily="34" charset="0"/>
                            </a:rPr>
                            <a:t>Один из самых известных и широко используемых алгоритмов сортировки. Алгоритм состоит в выборе опорного элемента, разделении массива на 2 части относительно опорного (одна — все элементы, меньшие опорного элемента, вторая — большие), и в сортировке полученных частей рекурсивным вызовом себя от них.</a:t>
                          </a:r>
                          <a:endParaRPr lang="ru-BY" sz="15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Arial Narrow" panose="020B060602020203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26249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Google Shape;102;p2">
            <a:extLst>
              <a:ext uri="{FF2B5EF4-FFF2-40B4-BE49-F238E27FC236}">
                <a16:creationId xmlns:a16="http://schemas.microsoft.com/office/drawing/2014/main" id="{1DFEF36C-29A0-8494-B744-C994E532A67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8937A-54F6-6986-FD0A-DF9D81551690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Сравнение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271563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4">
            <a:extLst>
              <a:ext uri="{FF2B5EF4-FFF2-40B4-BE49-F238E27FC236}">
                <a16:creationId xmlns:a16="http://schemas.microsoft.com/office/drawing/2014/main" id="{7A3B773E-41B4-4BCF-8B89-35DD720AA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63788"/>
              </p:ext>
            </p:extLst>
          </p:nvPr>
        </p:nvGraphicFramePr>
        <p:xfrm>
          <a:off x="168536" y="1521901"/>
          <a:ext cx="11854928" cy="463462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162287">
                  <a:extLst>
                    <a:ext uri="{9D8B030D-6E8A-4147-A177-3AD203B41FA5}">
                      <a16:colId xmlns:a16="http://schemas.microsoft.com/office/drawing/2014/main" val="1659754393"/>
                    </a:ext>
                  </a:extLst>
                </a:gridCol>
                <a:gridCol w="1011219">
                  <a:extLst>
                    <a:ext uri="{9D8B030D-6E8A-4147-A177-3AD203B41FA5}">
                      <a16:colId xmlns:a16="http://schemas.microsoft.com/office/drawing/2014/main" val="1882536945"/>
                    </a:ext>
                  </a:extLst>
                </a:gridCol>
                <a:gridCol w="1021977">
                  <a:extLst>
                    <a:ext uri="{9D8B030D-6E8A-4147-A177-3AD203B41FA5}">
                      <a16:colId xmlns:a16="http://schemas.microsoft.com/office/drawing/2014/main" val="3936675363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620410188"/>
                    </a:ext>
                  </a:extLst>
                </a:gridCol>
                <a:gridCol w="1423596">
                  <a:extLst>
                    <a:ext uri="{9D8B030D-6E8A-4147-A177-3AD203B41FA5}">
                      <a16:colId xmlns:a16="http://schemas.microsoft.com/office/drawing/2014/main" val="2174186804"/>
                    </a:ext>
                  </a:extLst>
                </a:gridCol>
                <a:gridCol w="5278419">
                  <a:extLst>
                    <a:ext uri="{9D8B030D-6E8A-4147-A177-3AD203B41FA5}">
                      <a16:colId xmlns:a16="http://schemas.microsoft.com/office/drawing/2014/main" val="3620608771"/>
                    </a:ext>
                  </a:extLst>
                </a:gridCol>
              </a:tblGrid>
              <a:tr h="374212"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lt1"/>
                          </a:solidFill>
                          <a:effectLst/>
                          <a:latin typeface="Arial Narrow" panose="020B0606020202030204" pitchFamily="34" charset="0"/>
                        </a:rPr>
                        <a:t>Название</a:t>
                      </a:r>
                      <a:endParaRPr lang="ru-BY" sz="1500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Arial Narrow" panose="020B0606020202030204" pitchFamily="34" charset="0"/>
                        </a:rPr>
                        <a:t>Время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BY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BY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lt1"/>
                          </a:solidFill>
                          <a:effectLst/>
                          <a:latin typeface="Arial Narrow" panose="020B0606020202030204" pitchFamily="34" charset="0"/>
                        </a:rPr>
                        <a:t>Память</a:t>
                      </a:r>
                      <a:endParaRPr lang="ru-BY" sz="1500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lt1"/>
                          </a:solidFill>
                          <a:effectLst/>
                          <a:latin typeface="Arial Narrow" panose="020B0606020202030204" pitchFamily="34" charset="0"/>
                        </a:rPr>
                        <a:t>Описание</a:t>
                      </a:r>
                      <a:endParaRPr lang="ru-BY" sz="1500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781192"/>
                  </a:ext>
                </a:extLst>
              </a:tr>
              <a:tr h="374212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Лучшее 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Среднее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Худшее</a:t>
                      </a:r>
                      <a:endParaRPr lang="ru-RU" sz="1500" dirty="0"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24319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слиянием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3" tooltip="Сортировка слияние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Merge Sort)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RU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 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Алгоритм состоит в разделении массива пополам, сортировке половин и их слиянии.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826214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4" tooltip="Timsor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Timsort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Гибрид сортировки слиянием. Разбиваем массив на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подмассивы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 фиксированной длины и сортируем каждый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подмассив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 любой устойчивой сортировкой. После чего объединяем отсортированные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подмассивы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 модифицированной сортировкой слиянием.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672251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кучей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5" tooltip="Сортировка кучей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Heap Sort)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O(1)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Строим из массива кучу, по очереди извлекаем минимум кучи.</a:t>
                      </a:r>
                      <a:endParaRPr lang="ru-RU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798009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с помощью бинарного дерева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Tree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Sort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6" tooltip="Дерево поиска, наивная реализация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b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 log n)</a:t>
                      </a:r>
                      <a:endParaRPr lang="ru-BY" sz="1500" b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Добавляем по очереди вершины в сбалансированное дерево поиска, проходим по всем вершинам в порядке возрастания.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602485"/>
                  </a:ext>
                </a:extLst>
              </a:tr>
              <a:tr h="379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Сортировка подсчетом</a:t>
                      </a:r>
                      <a:b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hlinkClick r:id="rId7" tooltip="Сортировка подсчетом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Counting Sort)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O(n)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</a:t>
                      </a:r>
                      <a:r>
                        <a:rPr lang="en-US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n+k</a:t>
                      </a: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O(k)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O(k)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Сортировка целых чисел, входящих в какой-то небольшой диапазон. Создаем массив длины диапазона </a:t>
                      </a:r>
                      <a:r>
                        <a:rPr lang="ru-RU" sz="15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kk</a:t>
                      </a:r>
                      <a:r>
                        <a:rPr lang="ru-RU" sz="15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</a:rPr>
                        <a:t>, каждый элемент которого будет показывать, сколько исходных элементов равны данному. Бежим по массиву и считаем количество вхождений каждого числа.</a:t>
                      </a:r>
                      <a:endParaRPr lang="ru-BY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392245"/>
                  </a:ext>
                </a:extLst>
              </a:tr>
            </a:tbl>
          </a:graphicData>
        </a:graphic>
      </p:graphicFrame>
      <p:pic>
        <p:nvPicPr>
          <p:cNvPr id="3" name="Google Shape;102;p2">
            <a:extLst>
              <a:ext uri="{FF2B5EF4-FFF2-40B4-BE49-F238E27FC236}">
                <a16:creationId xmlns:a16="http://schemas.microsoft.com/office/drawing/2014/main" id="{2F7D7DC5-9572-C7B3-2201-7FB870C7F28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019B9-0AF1-08FB-EA94-EC6F2AB7F3E0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Сравнение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162885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где Java? , Memchik.ru">
            <a:extLst>
              <a:ext uri="{FF2B5EF4-FFF2-40B4-BE49-F238E27FC236}">
                <a16:creationId xmlns:a16="http://schemas.microsoft.com/office/drawing/2014/main" id="{2FAB2E70-4B0F-26ED-A4AA-B5D799972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39077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02;p2">
            <a:extLst>
              <a:ext uri="{FF2B5EF4-FFF2-40B4-BE49-F238E27FC236}">
                <a16:creationId xmlns:a16="http://schemas.microsoft.com/office/drawing/2014/main" id="{FCAA7ACA-2B0F-2BEB-449D-085AF05114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5A7AD-6238-E424-4C77-BE33E96F1B47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Демонстрация программы </a:t>
            </a:r>
          </a:p>
        </p:txBody>
      </p:sp>
    </p:spTree>
    <p:extLst>
      <p:ext uri="{BB962C8B-B14F-4D97-AF65-F5344CB8AC3E}">
        <p14:creationId xmlns:p14="http://schemas.microsoft.com/office/powerpoint/2010/main" val="178537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DD2CCCD0-2B01-8655-F963-8B335705A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89863"/>
              </p:ext>
            </p:extLst>
          </p:nvPr>
        </p:nvGraphicFramePr>
        <p:xfrm>
          <a:off x="295275" y="1451610"/>
          <a:ext cx="11601450" cy="49373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33575">
                  <a:extLst>
                    <a:ext uri="{9D8B030D-6E8A-4147-A177-3AD203B41FA5}">
                      <a16:colId xmlns:a16="http://schemas.microsoft.com/office/drawing/2014/main" val="3249519112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96153750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320658258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480617176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418161749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768405737"/>
                    </a:ext>
                  </a:extLst>
                </a:gridCol>
              </a:tblGrid>
              <a:tr h="7649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Algorithms\count of elements</a:t>
                      </a:r>
                      <a:r>
                        <a:rPr lang="ru-BY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ru-BY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</a:t>
                      </a:r>
                      <a:endParaRPr lang="ru-BY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</a:t>
                      </a:r>
                      <a:endParaRPr lang="ru-BY" sz="2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10000</a:t>
                      </a:r>
                      <a:endParaRPr lang="ru-BY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100000</a:t>
                      </a:r>
                      <a:endParaRPr lang="ru-BY" sz="2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2000" b="1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250000</a:t>
                      </a:r>
                      <a:endParaRPr lang="ru-BY" sz="2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0153490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Bubble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401,67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16315,33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183766,33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9216852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Insertion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1010,33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6336,00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290804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Selection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59,33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5780,00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40926,33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1855503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Shellsort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53,67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51360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Quick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028932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Merge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15,67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38,33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62,00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8362430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Timsort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42,33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63,33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4857435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Heap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2180045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Counting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34,67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6231679"/>
                  </a:ext>
                </a:extLst>
              </a:tr>
              <a:tr h="41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Tree Sort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115,00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0,67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6,33</a:t>
                      </a:r>
                      <a:endParaRPr lang="ru-BY" sz="2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49,67</a:t>
                      </a:r>
                      <a:endParaRPr lang="ru-BY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2000" b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99,33</a:t>
                      </a:r>
                      <a:endParaRPr lang="ru-BY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1951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94A46F-41C3-70C4-1980-7F3EDE6A7A82}"/>
              </a:ext>
            </a:extLst>
          </p:cNvPr>
          <p:cNvSpPr txBox="1"/>
          <p:nvPr/>
        </p:nvSpPr>
        <p:spPr>
          <a:xfrm>
            <a:off x="8847773" y="6388985"/>
            <a:ext cx="304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BY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данные в миллисекундах</a:t>
            </a:r>
          </a:p>
        </p:txBody>
      </p:sp>
      <p:pic>
        <p:nvPicPr>
          <p:cNvPr id="4" name="Google Shape;102;p2">
            <a:extLst>
              <a:ext uri="{FF2B5EF4-FFF2-40B4-BE49-F238E27FC236}">
                <a16:creationId xmlns:a16="http://schemas.microsoft.com/office/drawing/2014/main" id="{198AAE31-03DC-37F1-B7B1-754DF0740C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9294A-B3BD-B1DA-790A-D378B8A73FCD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Среднее время работы алгоритмов</a:t>
            </a:r>
          </a:p>
        </p:txBody>
      </p:sp>
    </p:spTree>
    <p:extLst>
      <p:ext uri="{BB962C8B-B14F-4D97-AF65-F5344CB8AC3E}">
        <p14:creationId xmlns:p14="http://schemas.microsoft.com/office/powerpoint/2010/main" val="159473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2;p2">
            <a:extLst>
              <a:ext uri="{FF2B5EF4-FFF2-40B4-BE49-F238E27FC236}">
                <a16:creationId xmlns:a16="http://schemas.microsoft.com/office/drawing/2014/main" id="{198AAE31-03DC-37F1-B7B1-754DF0740C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9294A-B3BD-B1DA-790A-D378B8A73FCD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Среднее время работы алгоритмов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2F1089-CA7D-281A-4CCC-BD98F0C5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49" y="1364932"/>
            <a:ext cx="8821102" cy="535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8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7199C74-6F5D-9F01-5DD1-179D01C5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81" y="1256474"/>
            <a:ext cx="61436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Что такое недопонимание? - Пациенты всех стран, соединяйтесь! Блог Виктора  Горбачева.">
            <a:extLst>
              <a:ext uri="{FF2B5EF4-FFF2-40B4-BE49-F238E27FC236}">
                <a16:creationId xmlns:a16="http://schemas.microsoft.com/office/drawing/2014/main" id="{42F83722-59B4-731C-E76C-BCE28D8B8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/>
          <a:stretch/>
        </p:blipFill>
        <p:spPr bwMode="auto">
          <a:xfrm>
            <a:off x="259472" y="3736598"/>
            <a:ext cx="2366682" cy="24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C3ADB-3490-7878-F640-6F73390E2015}"/>
              </a:ext>
            </a:extLst>
          </p:cNvPr>
          <p:cNvSpPr txBox="1"/>
          <p:nvPr/>
        </p:nvSpPr>
        <p:spPr>
          <a:xfrm>
            <a:off x="259472" y="6180899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https://habr.com/ru/post/344288/</a:t>
            </a:r>
            <a:endParaRPr lang="ru-BY" dirty="0"/>
          </a:p>
        </p:txBody>
      </p:sp>
      <p:pic>
        <p:nvPicPr>
          <p:cNvPr id="9" name="Google Shape;102;p2">
            <a:extLst>
              <a:ext uri="{FF2B5EF4-FFF2-40B4-BE49-F238E27FC236}">
                <a16:creationId xmlns:a16="http://schemas.microsoft.com/office/drawing/2014/main" id="{D40664D1-6221-7CDA-7A1F-298F8C2C88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21A8D2-355C-78E0-7F24-4A86B419AEA8}"/>
              </a:ext>
            </a:extLst>
          </p:cNvPr>
          <p:cNvSpPr txBox="1"/>
          <p:nvPr/>
        </p:nvSpPr>
        <p:spPr>
          <a:xfrm>
            <a:off x="1617864" y="179256"/>
            <a:ext cx="9206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Алгоритмы сортировки и поиска, используемые в Java </a:t>
            </a:r>
            <a:r>
              <a:rPr lang="ru-RU" sz="3200" b="1" dirty="0" err="1">
                <a:latin typeface="Arial Narrow" panose="020B0606020202030204" pitchFamily="34" charset="0"/>
              </a:rPr>
              <a:t>Collections</a:t>
            </a:r>
            <a:r>
              <a:rPr lang="ru-RU" sz="3200" b="1" dirty="0">
                <a:latin typeface="Arial Narrow" panose="020B0606020202030204" pitchFamily="34" charset="0"/>
              </a:rPr>
              <a:t> Framework </a:t>
            </a:r>
          </a:p>
        </p:txBody>
      </p:sp>
    </p:spTree>
    <p:extLst>
      <p:ext uri="{BB962C8B-B14F-4D97-AF65-F5344CB8AC3E}">
        <p14:creationId xmlns:p14="http://schemas.microsoft.com/office/powerpoint/2010/main" val="406335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EF722-8969-F353-F5BD-484587EBFA99}"/>
              </a:ext>
            </a:extLst>
          </p:cNvPr>
          <p:cNvSpPr txBox="1">
            <a:spLocks/>
          </p:cNvSpPr>
          <p:nvPr/>
        </p:nvSpPr>
        <p:spPr>
          <a:xfrm>
            <a:off x="3398071" y="1694330"/>
            <a:ext cx="5395857" cy="898264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BY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внимание!!!</a:t>
            </a:r>
            <a:endParaRPr lang="ru-BY" sz="4800" b="1" cap="none" dirty="0"/>
          </a:p>
        </p:txBody>
      </p:sp>
      <p:pic>
        <p:nvPicPr>
          <p:cNvPr id="6146" name="Picture 2" descr="Создать мем &quot;Улыбающийся кот (Улыбающийся кот, котяка улыбака, котяки)&quot; -  Картинки - Meme-arsenal.com">
            <a:extLst>
              <a:ext uri="{FF2B5EF4-FFF2-40B4-BE49-F238E27FC236}">
                <a16:creationId xmlns:a16="http://schemas.microsoft.com/office/drawing/2014/main" id="{A38C2D7C-E7A1-DB85-5C41-F748348BA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22" y="2812228"/>
            <a:ext cx="3116356" cy="31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08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9E00F0-B3FA-B008-EA0E-901EF5D6C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/>
          <a:stretch/>
        </p:blipFill>
        <p:spPr>
          <a:xfrm>
            <a:off x="0" y="-41318"/>
            <a:ext cx="12192000" cy="68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3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82ADAC-1816-9928-F0A5-87227C969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 r="1528"/>
          <a:stretch/>
        </p:blipFill>
        <p:spPr>
          <a:xfrm>
            <a:off x="0" y="384383"/>
            <a:ext cx="12192000" cy="64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3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30AAD1-DD40-09B9-3EB9-A2F0EED79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10571" r="20242" b="8867"/>
          <a:stretch/>
        </p:blipFill>
        <p:spPr>
          <a:xfrm>
            <a:off x="8516645" y="4549805"/>
            <a:ext cx="3675355" cy="2308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CDA38C-0DA4-9BC7-7BE4-0DF2EE32B335}"/>
              </a:ext>
            </a:extLst>
          </p:cNvPr>
          <p:cNvSpPr txBox="1"/>
          <p:nvPr/>
        </p:nvSpPr>
        <p:spPr>
          <a:xfrm>
            <a:off x="890355" y="1495057"/>
            <a:ext cx="10411289" cy="38010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indent="360000" algn="just">
              <a:spcBef>
                <a:spcPts val="600"/>
              </a:spcBef>
            </a:pPr>
            <a:r>
              <a:rPr lang="ru-RU" sz="2400" b="0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Алгоритм сортировки </a:t>
            </a:r>
            <a:r>
              <a:rPr lang="en-US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- 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алгоритм для упорядочения некоторого множества элементов. Обычно под алгоритмом сортировки подразумевают алгоритм упорядочивания множества элементов </a:t>
            </a:r>
            <a:r>
              <a:rPr lang="ru-RU" sz="2400" b="0" i="0" u="sng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 возрастанию или убыванию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.</a:t>
            </a:r>
          </a:p>
          <a:p>
            <a:pPr indent="360000" algn="just">
              <a:spcBef>
                <a:spcPts val="600"/>
              </a:spcBef>
            </a:pPr>
            <a:r>
              <a:rPr lang="ru-RU" sz="2400" b="0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Ключом сортировки </a:t>
            </a:r>
            <a:r>
              <a:rPr lang="en-US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- </a:t>
            </a:r>
            <a:r>
              <a:rPr lang="ru-RU" sz="24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атрибут (или несколько атрибутов), по значению которого определяется порядок элементов. </a:t>
            </a:r>
            <a:endParaRPr lang="en-US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just">
              <a:spcBef>
                <a:spcPts val="600"/>
              </a:spcBef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Практически каждый алгоритм сортировки можно разбить на 3 части:</a:t>
            </a:r>
          </a:p>
          <a:p>
            <a:pPr marL="800100" lvl="1" indent="-342900" algn="just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сравнение</a:t>
            </a:r>
          </a:p>
          <a:p>
            <a:pPr marL="800100" lvl="1" indent="-342900" algn="just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перестановку</a:t>
            </a:r>
            <a:endParaRPr lang="en-US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сортирующий алгоритм</a:t>
            </a:r>
            <a:endParaRPr lang="en-US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31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06C921-FFAF-40F2-B3B0-ACF2E3B1C10A}"/>
              </a:ext>
            </a:extLst>
          </p:cNvPr>
          <p:cNvSpPr txBox="1"/>
          <p:nvPr/>
        </p:nvSpPr>
        <p:spPr>
          <a:xfrm>
            <a:off x="760520" y="1310591"/>
            <a:ext cx="1067095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just" eaLnBrk="0" hangingPunct="0"/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3600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внутренние</a:t>
            </a: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 (обрабатывающие массивы)</a:t>
            </a:r>
            <a:r>
              <a:rPr lang="en-US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;</a:t>
            </a:r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3600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внешние</a:t>
            </a: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 (занимающиеся только файлами).</a:t>
            </a:r>
          </a:p>
          <a:p>
            <a:pPr marL="800100" lvl="1" indent="360000" algn="just" eaLnBrk="0" hangingPunct="0">
              <a:buFont typeface="Arial" panose="020B0604020202020204" pitchFamily="34" charset="0"/>
              <a:buChar char="•"/>
            </a:pPr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143000" lvl="1" indent="-3429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b="1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устойчивые / стабильные</a:t>
            </a:r>
            <a:r>
              <a:rPr lang="ru-RU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(не меняют относительный порядок сортируемых элементов, имеющих одинаковые ключи, по которым происходит сортировка)</a:t>
            </a:r>
            <a:r>
              <a:rPr lang="en-US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143000" lvl="1" indent="-342900" algn="just" eaLnBrk="0" hangingPunct="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н</a:t>
            </a:r>
            <a:r>
              <a:rPr lang="ru-RU" sz="2400" b="1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еустойчивые</a:t>
            </a:r>
            <a:r>
              <a:rPr lang="en-US" sz="2400" b="1" i="1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.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just" eaLnBrk="0" hangingPunct="0"/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r" eaLnBrk="0" hangingPunct="0"/>
            <a:endParaRPr lang="ru-RU" altLang="ru-BY" sz="2000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algn="r" eaLnBrk="0" hangingPunct="0"/>
            <a:endParaRPr lang="ru-RU" altLang="ru-BY" sz="2000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indent="360000" eaLnBrk="0" hangingPunct="0"/>
            <a:r>
              <a:rPr lang="en-US" altLang="ru-BY" sz="20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P.S. </a:t>
            </a:r>
            <a:r>
              <a:rPr lang="ru-RU" altLang="ru-BY" sz="20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В этой Теме рассматриваются только внутренние методы сортировки. </a:t>
            </a:r>
          </a:p>
          <a:p>
            <a:pPr algn="just" eaLnBrk="0" hangingPunct="0"/>
            <a:endParaRPr lang="ru-RU" altLang="ru-BY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1FE5C20-6A32-0D15-4BB8-57854483B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"/>
          <a:stretch/>
        </p:blipFill>
        <p:spPr bwMode="auto">
          <a:xfrm>
            <a:off x="9988924" y="4077677"/>
            <a:ext cx="2059642" cy="268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02;p2">
            <a:extLst>
              <a:ext uri="{FF2B5EF4-FFF2-40B4-BE49-F238E27FC236}">
                <a16:creationId xmlns:a16="http://schemas.microsoft.com/office/drawing/2014/main" id="{AB0639EE-D692-37EF-A2AB-95836DAE3F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F8987-CB37-6481-3CAE-82002357CE83}"/>
              </a:ext>
            </a:extLst>
          </p:cNvPr>
          <p:cNvSpPr txBox="1"/>
          <p:nvPr/>
        </p:nvSpPr>
        <p:spPr>
          <a:xfrm>
            <a:off x="1537854" y="507712"/>
            <a:ext cx="7201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Методы сортировки подразделяются на: </a:t>
            </a:r>
          </a:p>
        </p:txBody>
      </p:sp>
    </p:spTree>
    <p:extLst>
      <p:ext uri="{BB962C8B-B14F-4D97-AF65-F5344CB8AC3E}">
        <p14:creationId xmlns:p14="http://schemas.microsoft.com/office/powerpoint/2010/main" val="34369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8B86A0-149B-62C5-8C32-C802B535275F}"/>
              </a:ext>
            </a:extLst>
          </p:cNvPr>
          <p:cNvSpPr txBox="1"/>
          <p:nvPr/>
        </p:nvSpPr>
        <p:spPr>
          <a:xfrm>
            <a:off x="410210" y="1633689"/>
            <a:ext cx="7437120" cy="430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Простые и понятные, но неэффективные для больших массивов</a:t>
            </a: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пузырьком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(Bubble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выбором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(Selection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вставками </a:t>
            </a: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Insertion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ct val="15000"/>
              </a:spcBef>
            </a:pP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35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altLang="ru-BY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Сложные, но эффективные</a:t>
            </a: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Быстрая сортировка</a:t>
            </a:r>
            <a:r>
              <a:rPr lang="en-US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(Quick Sort)</a:t>
            </a:r>
            <a:endParaRPr lang="ru-RU" altLang="ru-BY" sz="2400" b="1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кучей </a:t>
            </a: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Heap Sort</a:t>
            </a:r>
            <a:r>
              <a:rPr lang="ru-RU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>
              <a:spcBef>
                <a:spcPct val="15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altLang="ru-BY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Сортировка слиянием </a:t>
            </a:r>
            <a:r>
              <a:rPr lang="en-US" altLang="ru-BY" sz="24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(Merge Sort) 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E0E60B-5034-3086-7AEE-7D98C483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891" y="4081508"/>
            <a:ext cx="4076700" cy="2714625"/>
          </a:xfrm>
          <a:prstGeom prst="rect">
            <a:avLst/>
          </a:prstGeom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A8F85D19-0FD9-DDB5-BA85-C98D37453C03}"/>
              </a:ext>
            </a:extLst>
          </p:cNvPr>
          <p:cNvSpPr/>
          <p:nvPr/>
        </p:nvSpPr>
        <p:spPr>
          <a:xfrm>
            <a:off x="9083041" y="774547"/>
            <a:ext cx="1930400" cy="714681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800" dirty="0">
                <a:latin typeface="Arial" charset="0"/>
              </a:rPr>
              <a:t>сложность </a:t>
            </a:r>
            <a:r>
              <a:rPr lang="en-US" sz="1800" dirty="0">
                <a:latin typeface="Times New Roman" pitchFamily="18" charset="0"/>
              </a:rPr>
              <a:t>O(</a:t>
            </a:r>
            <a:r>
              <a:rPr lang="en-US" sz="1800" i="1" dirty="0">
                <a:latin typeface="Times New Roman" pitchFamily="18" charset="0"/>
              </a:rPr>
              <a:t>N</a:t>
            </a:r>
            <a:r>
              <a:rPr lang="en-US" sz="1800" i="1" baseline="30000" dirty="0">
                <a:latin typeface="Times New Roman" pitchFamily="18" charset="0"/>
              </a:rPr>
              <a:t>2</a:t>
            </a:r>
            <a:r>
              <a:rPr lang="en-US" sz="1800" dirty="0">
                <a:latin typeface="Times New Roman" pitchFamily="18" charset="0"/>
              </a:rPr>
              <a:t>)</a:t>
            </a:r>
            <a:endParaRPr lang="ru-RU" sz="1800" dirty="0">
              <a:latin typeface="Times New Roman" pitchFamily="18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2615338D-F237-5030-6A29-1FAA2C2E1E8E}"/>
              </a:ext>
            </a:extLst>
          </p:cNvPr>
          <p:cNvSpPr/>
          <p:nvPr/>
        </p:nvSpPr>
        <p:spPr>
          <a:xfrm>
            <a:off x="7847330" y="3115925"/>
            <a:ext cx="1930400" cy="714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800" dirty="0">
                <a:latin typeface="Arial" charset="0"/>
              </a:rPr>
              <a:t>сложность </a:t>
            </a:r>
            <a:r>
              <a:rPr lang="en-US" sz="1800" dirty="0">
                <a:latin typeface="Times New Roman" pitchFamily="18" charset="0"/>
              </a:rPr>
              <a:t>O(</a:t>
            </a:r>
            <a:r>
              <a:rPr lang="en-US" sz="1800" i="1" dirty="0" err="1">
                <a:latin typeface="Times New Roman" pitchFamily="18" charset="0"/>
              </a:rPr>
              <a:t>N</a:t>
            </a: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800" dirty="0">
                <a:latin typeface="Times New Roman" pitchFamily="18" charset="0"/>
              </a:rPr>
              <a:t>)</a:t>
            </a:r>
            <a:endParaRPr lang="ru-RU" sz="1800" dirty="0">
              <a:latin typeface="Times New Roman" pitchFamily="18" charset="0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E232E1E-2FC3-BBD0-98B1-494055894505}"/>
              </a:ext>
            </a:extLst>
          </p:cNvPr>
          <p:cNvCxnSpPr>
            <a:cxnSpLocks/>
          </p:cNvCxnSpPr>
          <p:nvPr/>
        </p:nvCxnSpPr>
        <p:spPr>
          <a:xfrm flipH="1">
            <a:off x="7680960" y="1131887"/>
            <a:ext cx="1470025" cy="60547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E069093C-AEFF-345D-04F2-5039340D9585}"/>
              </a:ext>
            </a:extLst>
          </p:cNvPr>
          <p:cNvCxnSpPr>
            <a:cxnSpLocks/>
          </p:cNvCxnSpPr>
          <p:nvPr/>
        </p:nvCxnSpPr>
        <p:spPr>
          <a:xfrm flipH="1">
            <a:off x="4617720" y="3542097"/>
            <a:ext cx="3229610" cy="85845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Google Shape;102;p2">
            <a:extLst>
              <a:ext uri="{FF2B5EF4-FFF2-40B4-BE49-F238E27FC236}">
                <a16:creationId xmlns:a16="http://schemas.microsoft.com/office/drawing/2014/main" id="{280B21FD-D2AB-1D93-CF5C-5B1BEE1BD4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64351-C4D6-428F-2027-6DF2E44BB828}"/>
              </a:ext>
            </a:extLst>
          </p:cNvPr>
          <p:cNvSpPr txBox="1"/>
          <p:nvPr/>
        </p:nvSpPr>
        <p:spPr>
          <a:xfrm>
            <a:off x="1537854" y="50771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354679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EE260E-A2C0-559E-47C9-1EE8E9408A3F}"/>
              </a:ext>
            </a:extLst>
          </p:cNvPr>
          <p:cNvSpPr txBox="1"/>
          <p:nvPr/>
        </p:nvSpPr>
        <p:spPr>
          <a:xfrm>
            <a:off x="650289" y="1351955"/>
            <a:ext cx="1117060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0" i="0" u="sng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сортировки:</a:t>
            </a:r>
            <a:r>
              <a:rPr lang="en-US" sz="22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b="0" i="0" dirty="0"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Последовательно просматривается массив и сравнивается каждая пара элементов между собой. При этом расположение элементов устраняется путем их перестановки. Процесс просмотра и сравнения элементов повторяется до просмотра всего массива.</a:t>
            </a:r>
            <a:endParaRPr lang="ru-BY" sz="22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A7D183-7444-43EF-A11F-68D42D43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06" y="2889559"/>
            <a:ext cx="4667250" cy="381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4CD0FA-B215-1FE2-2D7D-2ED2E7035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89" y="2413338"/>
            <a:ext cx="3624356" cy="2031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A08C3B-0B5B-D996-18FE-EA8DB81BB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9" y="4376691"/>
            <a:ext cx="3054612" cy="22767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00BB7F-88A0-5D62-363F-AC7F7A928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882" y="4508780"/>
            <a:ext cx="1997997" cy="2144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6E660-15BC-F92A-77BB-4EE7595E8690}"/>
              </a:ext>
            </a:extLst>
          </p:cNvPr>
          <p:cNvSpPr txBox="1"/>
          <p:nvPr/>
        </p:nvSpPr>
        <p:spPr>
          <a:xfrm>
            <a:off x="6795560" y="3867172"/>
            <a:ext cx="492019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altLang="ru-BY" sz="2200" dirty="0">
                <a:latin typeface="Arial Narrow" panose="020B0606020202030204" pitchFamily="34" charset="0"/>
                <a:cs typeface="Times New Roman" panose="02020603050405020304" pitchFamily="18" charset="0"/>
              </a:rPr>
              <a:t>начиная снизу, сравниваем два соседних элемента; если они стоят «неправильно», меняем их местами</a:t>
            </a:r>
          </a:p>
          <a:p>
            <a:pPr marL="342900" indent="-342900" algn="just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ru-RU" altLang="ru-BY" sz="2200" dirty="0">
                <a:latin typeface="Arial Narrow" panose="020B0606020202030204" pitchFamily="34" charset="0"/>
                <a:cs typeface="Times New Roman" panose="02020603050405020304" pitchFamily="18" charset="0"/>
              </a:rPr>
              <a:t>за 1 проход по массиву </a:t>
            </a:r>
            <a:r>
              <a:rPr lang="ru-RU" altLang="ru-BY" sz="2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один</a:t>
            </a:r>
            <a:r>
              <a:rPr lang="ru-RU" altLang="ru-BY" sz="2200" dirty="0">
                <a:latin typeface="Arial Narrow" panose="020B0606020202030204" pitchFamily="34" charset="0"/>
                <a:cs typeface="Times New Roman" panose="02020603050405020304" pitchFamily="18" charset="0"/>
              </a:rPr>
              <a:t> элемент (самый маленький) становится на свое место</a:t>
            </a:r>
          </a:p>
        </p:txBody>
      </p:sp>
      <p:pic>
        <p:nvPicPr>
          <p:cNvPr id="10" name="Google Shape;102;p2">
            <a:extLst>
              <a:ext uri="{FF2B5EF4-FFF2-40B4-BE49-F238E27FC236}">
                <a16:creationId xmlns:a16="http://schemas.microsoft.com/office/drawing/2014/main" id="{2714FF9B-C2A2-DCE7-7143-FFC24CFF12D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7C7317-DBB6-1326-41F9-39AB8D6B769D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 пузырьком (</a:t>
            </a:r>
            <a:r>
              <a:rPr lang="en-US" sz="3200" b="1" dirty="0">
                <a:latin typeface="Arial Narrow" panose="020B0606020202030204" pitchFamily="34" charset="0"/>
              </a:rPr>
              <a:t>Bubble Sort)</a:t>
            </a:r>
            <a:endParaRPr lang="ru-RU" sz="3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07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2AA1F7-AC34-9470-75A6-E7DF818508E7}"/>
              </a:ext>
            </a:extLst>
          </p:cNvPr>
          <p:cNvSpPr txBox="1"/>
          <p:nvPr/>
        </p:nvSpPr>
        <p:spPr>
          <a:xfrm>
            <a:off x="571499" y="1284823"/>
            <a:ext cx="11261407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1" u="sng" dirty="0">
                <a:solidFill>
                  <a:srgbClr val="474747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Алгоритм</a:t>
            </a:r>
            <a:r>
              <a:rPr lang="en-US" sz="2400" b="0" i="1" u="sng" dirty="0">
                <a:solidFill>
                  <a:srgbClr val="474747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Находим минимальное неотсортированное значение.</a:t>
            </a:r>
            <a:endParaRPr lang="ru-BY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Меняем местами это значение с первым неотсортированным значением, ставя его таким образом в конец отсортированного массива.</a:t>
            </a:r>
            <a:endParaRPr lang="ru-BY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остались неотсортированные значения, возвращаемся к шагу 1.</a:t>
            </a:r>
            <a:endParaRPr lang="ru-BY" sz="2400" dirty="0">
              <a:solidFill>
                <a:srgbClr val="474747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D87A28-DE48-7FD9-3121-F93580BE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174" y="3771311"/>
            <a:ext cx="7988058" cy="2419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Google Shape;102;p2">
            <a:extLst>
              <a:ext uri="{FF2B5EF4-FFF2-40B4-BE49-F238E27FC236}">
                <a16:creationId xmlns:a16="http://schemas.microsoft.com/office/drawing/2014/main" id="{9576FC8C-7065-C478-AC32-FDC77BF352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7BB0A6-B6FC-7E32-D34F-821F240E86E7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 выбором (</a:t>
            </a:r>
            <a:r>
              <a:rPr lang="en-US" sz="3200" b="1" dirty="0">
                <a:latin typeface="Arial Narrow" panose="020B0606020202030204" pitchFamily="34" charset="0"/>
              </a:rPr>
              <a:t>Selection Sort)</a:t>
            </a:r>
          </a:p>
        </p:txBody>
      </p:sp>
    </p:spTree>
    <p:extLst>
      <p:ext uri="{BB962C8B-B14F-4D97-AF65-F5344CB8AC3E}">
        <p14:creationId xmlns:p14="http://schemas.microsoft.com/office/powerpoint/2010/main" val="90821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191C58-7EDF-C6FF-4F6B-51EE8E919EB2}"/>
              </a:ext>
            </a:extLst>
          </p:cNvPr>
          <p:cNvSpPr txBox="1"/>
          <p:nvPr/>
        </p:nvSpPr>
        <p:spPr>
          <a:xfrm>
            <a:off x="317183" y="1597529"/>
            <a:ext cx="54092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i="1" u="sng" dirty="0">
                <a:solidFill>
                  <a:srgbClr val="11111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</a:t>
            </a:r>
            <a:r>
              <a:rPr lang="ru-RU" sz="2400" b="0" i="1" u="sng" dirty="0">
                <a:solidFill>
                  <a:srgbClr val="111111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111111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Перебираются элементы в неотсортированной части массива.</a:t>
            </a:r>
          </a:p>
          <a:p>
            <a:pPr marL="342900" indent="-342900" algn="just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111111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Каждый элемент вставляется в отсортированную часть массива на то место, где он должен находиться.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58E2AC-6539-3E53-AEB9-1836E9B90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6"/>
          <a:stretch/>
        </p:blipFill>
        <p:spPr bwMode="auto">
          <a:xfrm>
            <a:off x="6669406" y="1351031"/>
            <a:ext cx="5296852" cy="5295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C5FDA20-8D08-B6E2-8007-FEB8C1A9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3" y="4666633"/>
            <a:ext cx="609790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02;p2">
            <a:extLst>
              <a:ext uri="{FF2B5EF4-FFF2-40B4-BE49-F238E27FC236}">
                <a16:creationId xmlns:a16="http://schemas.microsoft.com/office/drawing/2014/main" id="{A6E0F8FC-283B-736B-0616-8E416C099E1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8C09C-2195-10C4-DFCD-EC0CE53D6FD4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 вставками</a:t>
            </a:r>
            <a:r>
              <a:rPr lang="en-US" sz="3200" b="1" dirty="0">
                <a:latin typeface="Arial Narrow" panose="020B0606020202030204" pitchFamily="34" charset="0"/>
              </a:rPr>
              <a:t> </a:t>
            </a:r>
            <a:r>
              <a:rPr lang="ru-RU" sz="3200" b="1" dirty="0">
                <a:latin typeface="Arial Narrow" panose="020B0606020202030204" pitchFamily="34" charset="0"/>
              </a:rPr>
              <a:t>(</a:t>
            </a:r>
            <a:r>
              <a:rPr lang="en-US" sz="3200" b="1" dirty="0">
                <a:latin typeface="Arial Narrow" panose="020B0606020202030204" pitchFamily="34" charset="0"/>
              </a:rPr>
              <a:t>Insertion Sort)</a:t>
            </a:r>
          </a:p>
        </p:txBody>
      </p:sp>
    </p:spTree>
    <p:extLst>
      <p:ext uri="{BB962C8B-B14F-4D97-AF65-F5344CB8AC3E}">
        <p14:creationId xmlns:p14="http://schemas.microsoft.com/office/powerpoint/2010/main" val="159884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AF0E8-7A06-92C4-B15D-97AAF21EE4CC}"/>
              </a:ext>
            </a:extLst>
          </p:cNvPr>
          <p:cNvSpPr txBox="1"/>
          <p:nvPr/>
        </p:nvSpPr>
        <p:spPr>
          <a:xfrm>
            <a:off x="766482" y="1231335"/>
            <a:ext cx="1117450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Быстрая сортировка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 является одной из наиболее эффективных из существующих </a:t>
            </a:r>
            <a:r>
              <a:rPr lang="ru-RU" sz="220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в Java.</a:t>
            </a:r>
            <a:endParaRPr lang="ru-RU" sz="2200" i="0" u="sng" dirty="0">
              <a:solidFill>
                <a:srgbClr val="000000"/>
              </a:solidFill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r>
              <a:rPr lang="ru-RU" sz="2200" b="0" i="1" u="sng" dirty="0">
                <a:solidFill>
                  <a:srgbClr val="000000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сортировки: </a:t>
            </a:r>
            <a:endParaRPr lang="en-US" sz="2200" b="0" i="1" u="sng" dirty="0">
              <a:solidFill>
                <a:srgbClr val="000000"/>
              </a:solidFill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Из массива выбирается элемент, который называется </a:t>
            </a:r>
            <a:r>
              <a:rPr lang="ru-RU" sz="2200" b="1" i="0" dirty="0" err="1">
                <a:solidFill>
                  <a:srgbClr val="3A3A3A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pivot</a:t>
            </a: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, т.е. опорный элемент.</a:t>
            </a:r>
          </a:p>
          <a:p>
            <a:pPr marL="342900" indent="-342900" algn="just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Далее запускается процедура разделения массива таким образом, чтобы в одной его части находились все элементы, которые меньше или равны опорному элементу, а во второй части — все элементы, которые больше опорного элемента.</a:t>
            </a:r>
          </a:p>
          <a:p>
            <a:pPr marL="342900" indent="-342900" algn="just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Для каждого </a:t>
            </a:r>
            <a:r>
              <a:rPr lang="ru-RU" sz="2200" b="0" i="0" dirty="0" err="1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подмассива</a:t>
            </a:r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, если в них больше двух элементов, рекурсивно запускается процедура, описанная в предыдущем пункте. Если элемента два, то они сравниваются друг с другом и при необходимости меняются местами.</a:t>
            </a:r>
          </a:p>
          <a:p>
            <a:pPr algn="just" fontAlgn="base"/>
            <a:r>
              <a:rPr lang="ru-RU" sz="2200" b="0" i="0" dirty="0">
                <a:solidFill>
                  <a:srgbClr val="3A3A3A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После выполнения этих действий мы получим полностью отсортированный массив.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4531D2-685F-FD56-90B2-ABD212BA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53" y="4709210"/>
            <a:ext cx="3371514" cy="2022909"/>
          </a:xfrm>
          <a:prstGeom prst="rect">
            <a:avLst/>
          </a:prstGeom>
        </p:spPr>
      </p:pic>
      <p:pic>
        <p:nvPicPr>
          <p:cNvPr id="7" name="Google Shape;102;p2">
            <a:extLst>
              <a:ext uri="{FF2B5EF4-FFF2-40B4-BE49-F238E27FC236}">
                <a16:creationId xmlns:a16="http://schemas.microsoft.com/office/drawing/2014/main" id="{0D554FD5-D68E-5A63-80B2-F9F60CC04F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43F343-08F5-72C8-EAAD-2D3A24E59651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Быстрая сортировка</a:t>
            </a:r>
            <a:r>
              <a:rPr lang="en-US" sz="3200" b="1" dirty="0">
                <a:latin typeface="Arial Narrow" panose="020B0606020202030204" pitchFamily="34" charset="0"/>
              </a:rPr>
              <a:t> (Quick Sort)</a:t>
            </a:r>
          </a:p>
        </p:txBody>
      </p:sp>
      <p:pic>
        <p:nvPicPr>
          <p:cNvPr id="2050" name="Picture 2" descr="Самый быстрый алгоритм сортировки в мире - Timsort - Русские Блоги">
            <a:extLst>
              <a:ext uri="{FF2B5EF4-FFF2-40B4-BE49-F238E27FC236}">
                <a16:creationId xmlns:a16="http://schemas.microsoft.com/office/drawing/2014/main" id="{236AD91F-C20A-9FC8-BDCB-5A8067AB2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9530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98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5D3A-E2C0-107F-B757-18A82AF8BD07}"/>
              </a:ext>
            </a:extLst>
          </p:cNvPr>
          <p:cNvSpPr txBox="1">
            <a:spLocks/>
          </p:cNvSpPr>
          <p:nvPr/>
        </p:nvSpPr>
        <p:spPr>
          <a:xfrm>
            <a:off x="1228751" y="4840673"/>
            <a:ext cx="5395857" cy="110803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BY" cap="none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211005-2B9B-5840-1099-0F5003325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25" y="3635948"/>
            <a:ext cx="4542950" cy="2725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67D87-B81A-1E35-72F6-74A03E086A36}"/>
              </a:ext>
            </a:extLst>
          </p:cNvPr>
          <p:cNvSpPr txBox="1"/>
          <p:nvPr/>
        </p:nvSpPr>
        <p:spPr>
          <a:xfrm>
            <a:off x="922552" y="1463308"/>
            <a:ext cx="110217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dirty="0">
                <a:solidFill>
                  <a:srgbClr val="202122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Суть сортировки</a:t>
            </a:r>
            <a:r>
              <a:rPr lang="en-US" sz="2400" dirty="0">
                <a:solidFill>
                  <a:srgbClr val="202122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: </a:t>
            </a:r>
            <a:endParaRPr lang="ru-RU" sz="2400" b="0" i="0" dirty="0">
              <a:solidFill>
                <a:srgbClr val="202122"/>
              </a:solidFill>
              <a:effectLst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Сортируемый массив разбивается на две части примерно одинакового размера;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Каждая из получившихся частей сортируется отдельно, например — тем же самым алгоритмом;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 Narrow" panose="020B0606020202030204" pitchFamily="34" charset="0"/>
                <a:cs typeface="Times New Roman" panose="02020603050405020304" pitchFamily="18" charset="0"/>
              </a:rPr>
              <a:t>Два упорядоченных массива половинного размера соединяются в один.</a:t>
            </a:r>
          </a:p>
        </p:txBody>
      </p:sp>
      <p:pic>
        <p:nvPicPr>
          <p:cNvPr id="5" name="Google Shape;102;p2">
            <a:extLst>
              <a:ext uri="{FF2B5EF4-FFF2-40B4-BE49-F238E27FC236}">
                <a16:creationId xmlns:a16="http://schemas.microsoft.com/office/drawing/2014/main" id="{1CB35DFF-1FA2-A358-3A90-BD5645C2FA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75" y="468313"/>
            <a:ext cx="661988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6A138-1F67-204E-9DE3-EC1153A2D274}"/>
              </a:ext>
            </a:extLst>
          </p:cNvPr>
          <p:cNvSpPr txBox="1"/>
          <p:nvPr/>
        </p:nvSpPr>
        <p:spPr>
          <a:xfrm>
            <a:off x="1537854" y="507712"/>
            <a:ext cx="92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 Narrow" panose="020B0606020202030204" pitchFamily="34" charset="0"/>
              </a:rPr>
              <a:t>Сортировка слиянием</a:t>
            </a:r>
            <a:r>
              <a:rPr lang="en-US" sz="3200" b="1" dirty="0">
                <a:latin typeface="Arial Narrow" panose="020B0606020202030204" pitchFamily="34" charset="0"/>
              </a:rPr>
              <a:t> </a:t>
            </a:r>
            <a:r>
              <a:rPr lang="ru-RU" sz="3200" b="1" dirty="0">
                <a:latin typeface="Arial Narrow" panose="020B0606020202030204" pitchFamily="34" charset="0"/>
              </a:rPr>
              <a:t>(</a:t>
            </a:r>
            <a:r>
              <a:rPr lang="en-US" sz="3200" b="1" dirty="0">
                <a:latin typeface="Arial Narrow" panose="020B0606020202030204" pitchFamily="34" charset="0"/>
              </a:rPr>
              <a:t>Merge sort)</a:t>
            </a:r>
          </a:p>
        </p:txBody>
      </p:sp>
    </p:spTree>
    <p:extLst>
      <p:ext uri="{BB962C8B-B14F-4D97-AF65-F5344CB8AC3E}">
        <p14:creationId xmlns:p14="http://schemas.microsoft.com/office/powerpoint/2010/main" val="6116962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2198</Words>
  <Application>Microsoft Office PowerPoint</Application>
  <PresentationFormat>Широкоэкранный</PresentationFormat>
  <Paragraphs>268</Paragraphs>
  <Slides>18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33" baseType="lpstr">
      <vt:lpstr>-apple-system</vt:lpstr>
      <vt:lpstr>Arial</vt:lpstr>
      <vt:lpstr>Arial</vt:lpstr>
      <vt:lpstr>Arial Narrow</vt:lpstr>
      <vt:lpstr>Calibri</vt:lpstr>
      <vt:lpstr>Calibri Light</vt:lpstr>
      <vt:lpstr>comic sans ms</vt:lpstr>
      <vt:lpstr>Georgia</vt:lpstr>
      <vt:lpstr>inherit</vt:lpstr>
      <vt:lpstr>lucida grande</vt:lpstr>
      <vt:lpstr>Roboto</vt:lpstr>
      <vt:lpstr>Tahoma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сортировки Данных</dc:title>
  <dc:creator>Ekaterina Poshelyuk</dc:creator>
  <cp:lastModifiedBy>Ekaterina Poshelyuk</cp:lastModifiedBy>
  <cp:revision>8</cp:revision>
  <dcterms:created xsi:type="dcterms:W3CDTF">2022-06-24T15:51:57Z</dcterms:created>
  <dcterms:modified xsi:type="dcterms:W3CDTF">2022-07-17T14:13:34Z</dcterms:modified>
</cp:coreProperties>
</file>